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0"/>
  </p:notesMasterIdLst>
  <p:sldIdLst>
    <p:sldId id="281" r:id="rId2"/>
    <p:sldId id="259" r:id="rId3"/>
    <p:sldId id="307" r:id="rId4"/>
    <p:sldId id="327" r:id="rId5"/>
    <p:sldId id="306" r:id="rId6"/>
    <p:sldId id="310" r:id="rId7"/>
    <p:sldId id="309" r:id="rId8"/>
    <p:sldId id="343" r:id="rId9"/>
    <p:sldId id="342" r:id="rId10"/>
    <p:sldId id="317" r:id="rId11"/>
    <p:sldId id="313" r:id="rId12"/>
    <p:sldId id="314" r:id="rId13"/>
    <p:sldId id="344" r:id="rId14"/>
    <p:sldId id="323" r:id="rId15"/>
    <p:sldId id="324" r:id="rId16"/>
    <p:sldId id="325" r:id="rId17"/>
    <p:sldId id="326" r:id="rId18"/>
    <p:sldId id="284" r:id="rId19"/>
  </p:sldIdLst>
  <p:sldSz cx="9144000" cy="5143500" type="screen16x9"/>
  <p:notesSz cx="6797675" cy="9872663"/>
  <p:embeddedFontLst>
    <p:embeddedFont>
      <p:font typeface="Arial monospaced for SAP" panose="020B0609020202030204" pitchFamily="49" charset="0"/>
      <p:regular r:id="rId21"/>
      <p:bold r:id="rId22"/>
    </p:embeddedFont>
    <p:embeddedFont>
      <p:font typeface="Didact Gothic" panose="020B0604020202020204" charset="0"/>
      <p:regular r:id="rId23"/>
    </p:embeddedFont>
    <p:embeddedFont>
      <p:font typeface="Bebas Neue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hau Philomene One" panose="020B0604020202020204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2D3F9A4-9194-4818-BCD3-89B1A20B52A3}">
  <a:tblStyle styleId="{72D3F9A4-9194-4818-BCD3-89B1A20B52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4660"/>
  </p:normalViewPr>
  <p:slideViewPr>
    <p:cSldViewPr>
      <p:cViewPr>
        <p:scale>
          <a:sx n="78" d="100"/>
          <a:sy n="78" d="100"/>
        </p:scale>
        <p:origin x="-1200" y="-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7405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bd6c00e73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bd6c00e730_0_39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d6279a538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2" name="Google Shape;2342;gd6279a5383_0_61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17433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743338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55140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5514057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17433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1743338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55140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5514057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874225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750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225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750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4260525"/>
            <a:ext cx="9144000" cy="887343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21123" y="79727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"/>
          <p:cNvSpPr/>
          <p:nvPr/>
        </p:nvSpPr>
        <p:spPr>
          <a:xfrm flipH="1">
            <a:off x="672042" y="95113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836926" y="1605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7724018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7"/>
          <p:cNvSpPr/>
          <p:nvPr/>
        </p:nvSpPr>
        <p:spPr>
          <a:xfrm>
            <a:off x="8625525" y="289800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7"/>
          <p:cNvSpPr/>
          <p:nvPr/>
        </p:nvSpPr>
        <p:spPr>
          <a:xfrm flipH="1">
            <a:off x="-1080007" y="148644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7"/>
          <p:cNvSpPr/>
          <p:nvPr/>
        </p:nvSpPr>
        <p:spPr>
          <a:xfrm flipH="1">
            <a:off x="8274343" y="16525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7"/>
          <p:cNvSpPr/>
          <p:nvPr/>
        </p:nvSpPr>
        <p:spPr>
          <a:xfrm>
            <a:off x="-430114" y="3826271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7"/>
          <p:cNvSpPr/>
          <p:nvPr/>
        </p:nvSpPr>
        <p:spPr>
          <a:xfrm flipH="1">
            <a:off x="-115994" y="134211"/>
            <a:ext cx="1202884" cy="57550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4184325"/>
            <a:ext cx="9144000" cy="887338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355975" y="1236288"/>
            <a:ext cx="1823700" cy="11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357475" y="2613413"/>
            <a:ext cx="25755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307923" y="3247597"/>
            <a:ext cx="2207886" cy="1582819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155726" y="4555591"/>
            <a:ext cx="2374162" cy="572582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6403825" y="171900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9"/>
          <p:cNvSpPr/>
          <p:nvPr/>
        </p:nvSpPr>
        <p:spPr>
          <a:xfrm>
            <a:off x="-128477" y="1632449"/>
            <a:ext cx="1147005" cy="54876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9"/>
          <p:cNvSpPr/>
          <p:nvPr/>
        </p:nvSpPr>
        <p:spPr>
          <a:xfrm>
            <a:off x="7845563" y="17669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9"/>
          <p:cNvSpPr/>
          <p:nvPr/>
        </p:nvSpPr>
        <p:spPr>
          <a:xfrm>
            <a:off x="309723" y="2520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BODY_1_1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718500" y="1595799"/>
            <a:ext cx="3834600" cy="28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4590900" y="1598055"/>
            <a:ext cx="3834600" cy="2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825"/>
            <a:ext cx="718500" cy="71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337738" y="540000"/>
            <a:ext cx="1601159" cy="50383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1"/>
          <p:cNvSpPr/>
          <p:nvPr/>
        </p:nvSpPr>
        <p:spPr>
          <a:xfrm>
            <a:off x="8515376" y="821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1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60130" y="4450196"/>
            <a:ext cx="1192228" cy="718533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8192350" y="4272100"/>
            <a:ext cx="1192228" cy="718533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392150" y="13268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9"/>
          <p:cNvSpPr/>
          <p:nvPr/>
        </p:nvSpPr>
        <p:spPr>
          <a:xfrm>
            <a:off x="8024950" y="775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9"/>
          <p:cNvSpPr/>
          <p:nvPr/>
        </p:nvSpPr>
        <p:spPr>
          <a:xfrm>
            <a:off x="7456392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755875" y="3037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30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0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0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50" y="445025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3" r:id="rId2"/>
    <p:sldLayoutId id="2147483665" r:id="rId3"/>
    <p:sldLayoutId id="2147483667" r:id="rId4"/>
    <p:sldLayoutId id="2147483675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58"/>
          <p:cNvSpPr/>
          <p:nvPr/>
        </p:nvSpPr>
        <p:spPr>
          <a:xfrm>
            <a:off x="4032124" y="195486"/>
            <a:ext cx="1365935" cy="653530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03" y="699542"/>
            <a:ext cx="711297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355" y="3448850"/>
            <a:ext cx="23955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88955" y="3491792"/>
            <a:ext cx="212372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dirty="0"/>
              <a:t>Portal promovido por:</a:t>
            </a:r>
            <a:br>
              <a:rPr lang="es-ES" sz="1050" dirty="0"/>
            </a:br>
            <a:r>
              <a:rPr lang="es-ES" sz="1050" dirty="0"/>
              <a:t>Dirección General de Consumo del Ministerio de Consumo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8"/>
          <a:stretch/>
        </p:blipFill>
        <p:spPr bwMode="auto">
          <a:xfrm>
            <a:off x="7236296" y="3377794"/>
            <a:ext cx="1296144" cy="7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om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13"/>
          <a:stretch/>
        </p:blipFill>
        <p:spPr bwMode="auto">
          <a:xfrm>
            <a:off x="-1116632" y="1712039"/>
            <a:ext cx="8136904" cy="56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331640" y="2571750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accent1">
                    <a:lumMod val="50000"/>
                  </a:schemeClr>
                </a:solidFill>
                <a:latin typeface="Arial monospaced for SAP" panose="020B0609020202030204" pitchFamily="49" charset="0"/>
              </a:rPr>
              <a:t>Dale a “me gusta” al consumo circular y responsable </a:t>
            </a:r>
            <a:endParaRPr lang="es-ES" sz="1600" b="1" dirty="0">
              <a:solidFill>
                <a:schemeClr val="accent1">
                  <a:lumMod val="50000"/>
                </a:schemeClr>
              </a:solidFill>
              <a:latin typeface="Arial monospaced for SAP" panose="020B06090202020302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Premios para los equipos</a:t>
            </a:r>
            <a:endParaRPr lang="es-ES" dirty="0"/>
          </a:p>
        </p:txBody>
      </p:sp>
      <p:pic>
        <p:nvPicPr>
          <p:cNvPr id="5122" name="Picture 2" descr="C:\Users\FELIXMG\Downloads\CONSUMO\CONSUMOPOLIS\6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16" y="3795886"/>
            <a:ext cx="3050704" cy="101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239;p36"/>
          <p:cNvSpPr/>
          <p:nvPr/>
        </p:nvSpPr>
        <p:spPr>
          <a:xfrm>
            <a:off x="8134190" y="183053"/>
            <a:ext cx="796500" cy="796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255;p36"/>
          <p:cNvSpPr txBox="1">
            <a:spLocks/>
          </p:cNvSpPr>
          <p:nvPr/>
        </p:nvSpPr>
        <p:spPr>
          <a:xfrm>
            <a:off x="8106230" y="285353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2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859034"/>
              </p:ext>
            </p:extLst>
          </p:nvPr>
        </p:nvGraphicFramePr>
        <p:xfrm>
          <a:off x="1189569" y="1267790"/>
          <a:ext cx="6768752" cy="2286000"/>
        </p:xfrm>
        <a:graphic>
          <a:graphicData uri="http://schemas.openxmlformats.org/drawingml/2006/table">
            <a:tbl>
              <a:tblPr firstRow="1" bandRow="1">
                <a:tableStyleId>{72D3F9A4-9194-4818-BCD3-89B1A20B52A3}</a:tableStyleId>
              </a:tblPr>
              <a:tblGrid>
                <a:gridCol w="2032000"/>
                <a:gridCol w="2032000"/>
                <a:gridCol w="2704752"/>
              </a:tblGrid>
              <a:tr h="1390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b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hau Philomene One" panose="020B0604020202020204" charset="0"/>
                        </a:rPr>
                        <a:t>FASE AUTONÓMICA</a:t>
                      </a:r>
                      <a:endParaRPr lang="es-ES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hau Philomene One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b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hau Philomene One" panose="020B0604020202020204" charset="0"/>
                        </a:rPr>
                        <a:t>Primer premio</a:t>
                      </a:r>
                      <a:endParaRPr lang="es-ES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hau Philomene One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b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hau Philomene One" panose="020B0604020202020204" charset="0"/>
                        </a:rPr>
                        <a:t>Segundo premio</a:t>
                      </a:r>
                      <a:endParaRPr lang="es-ES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hau Philomene One" panose="020B06040202020202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dirty="0" smtClean="0"/>
                        <a:t>500 € en material</a:t>
                      </a:r>
                      <a:r>
                        <a:rPr lang="es-ES" baseline="0" dirty="0" smtClean="0"/>
                        <a:t> escolar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dirty="0" smtClean="0"/>
                        <a:t>300 € en material escolar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400" b="0" i="0" u="none" strike="noStrike" cap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hau Philomene One" panose="020B0604020202020204" charset="0"/>
                          <a:ea typeface="Arial"/>
                          <a:cs typeface="Arial"/>
                          <a:sym typeface="Arial"/>
                        </a:rPr>
                        <a:t>FASE NACIONAL</a:t>
                      </a:r>
                      <a:endParaRPr lang="es-ES" sz="14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hau Philomene One" panose="020B060402020202020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400" b="0" i="0" u="none" strike="noStrike" cap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hau Philomene One" panose="020B0604020202020204" charset="0"/>
                          <a:ea typeface="Arial"/>
                          <a:cs typeface="Arial"/>
                          <a:sym typeface="Arial"/>
                        </a:rPr>
                        <a:t>(Entre los ganadores de las fases autonómicas)</a:t>
                      </a:r>
                      <a:endParaRPr lang="es-ES" sz="1400" b="0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hau Philomene One" panose="020B060402020202020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dirty="0" smtClean="0"/>
                        <a:t>Tablet o PC para participantes y coordinador/a</a:t>
                      </a:r>
                      <a:endParaRPr lang="es-ES" dirty="0"/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ES" dirty="0" smtClean="0"/>
                        <a:t>2000 € para el centro escolar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7439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0479" y="877253"/>
            <a:ext cx="7704000" cy="572700"/>
          </a:xfrm>
        </p:spPr>
        <p:txBody>
          <a:bodyPr/>
          <a:lstStyle/>
          <a:p>
            <a:r>
              <a:rPr lang="es-ES" dirty="0" smtClean="0"/>
              <a:t>1ª parte: recorrido por la ciudad virtual Consumópolis: pruebas y desafíos </a:t>
            </a:r>
            <a:endParaRPr lang="es-ES" dirty="0"/>
          </a:p>
        </p:txBody>
      </p:sp>
      <p:pic>
        <p:nvPicPr>
          <p:cNvPr id="6147" name="Picture 3" descr="C:\Users\FELIXMG\Downloads\CONSUMO\CONSUMOPOLIS\E2d8pd1XMAI1t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01" y="2139702"/>
            <a:ext cx="5766478" cy="288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00" y="-9607"/>
            <a:ext cx="6219859" cy="113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240;p36"/>
          <p:cNvSpPr/>
          <p:nvPr/>
        </p:nvSpPr>
        <p:spPr>
          <a:xfrm>
            <a:off x="8244408" y="158842"/>
            <a:ext cx="796500" cy="79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55;p36"/>
          <p:cNvSpPr txBox="1">
            <a:spLocks/>
          </p:cNvSpPr>
          <p:nvPr/>
        </p:nvSpPr>
        <p:spPr>
          <a:xfrm>
            <a:off x="8244408" y="261142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3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34087370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3968" y="877253"/>
            <a:ext cx="4009690" cy="572700"/>
          </a:xfrm>
        </p:spPr>
        <p:txBody>
          <a:bodyPr/>
          <a:lstStyle/>
          <a:p>
            <a:r>
              <a:rPr lang="es-ES" sz="1800" dirty="0" smtClean="0"/>
              <a:t>Consejo municipal Consumópolis 2020/21</a:t>
            </a:r>
            <a:endParaRPr lang="es-ES" sz="1800" dirty="0"/>
          </a:p>
        </p:txBody>
      </p:sp>
      <p:pic>
        <p:nvPicPr>
          <p:cNvPr id="7170" name="Picture 2" descr="C:\Users\FELIXMG\Downloads\CONSUMO\CONSUMOPOLIS\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92629"/>
            <a:ext cx="3865674" cy="270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FELIXMG\Downloads\CONSUMO\CONSUMOPOLIS\screenshot-consumopolis.consumo.gob.es-2021.08.18-12_22_0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4"/>
          <a:stretch/>
        </p:blipFill>
        <p:spPr bwMode="auto">
          <a:xfrm>
            <a:off x="4427984" y="1306685"/>
            <a:ext cx="3865674" cy="7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255;p36"/>
          <p:cNvSpPr txBox="1">
            <a:spLocks/>
          </p:cNvSpPr>
          <p:nvPr/>
        </p:nvSpPr>
        <p:spPr>
          <a:xfrm>
            <a:off x="8106230" y="285353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pic>
        <p:nvPicPr>
          <p:cNvPr id="8" name="Picture 2" descr="C:\Users\FELIXMG\Downloads\CONSUMO\CONSUMOPOLIS\Consu-17_Novedades-imágenes\00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0" t="12235" r="6688" b="14554"/>
          <a:stretch/>
        </p:blipFill>
        <p:spPr bwMode="auto">
          <a:xfrm>
            <a:off x="1403648" y="981961"/>
            <a:ext cx="2351096" cy="35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240;p36"/>
          <p:cNvSpPr/>
          <p:nvPr/>
        </p:nvSpPr>
        <p:spPr>
          <a:xfrm>
            <a:off x="8244408" y="158842"/>
            <a:ext cx="796500" cy="79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55;p36"/>
          <p:cNvSpPr txBox="1">
            <a:spLocks/>
          </p:cNvSpPr>
          <p:nvPr/>
        </p:nvSpPr>
        <p:spPr>
          <a:xfrm>
            <a:off x="8244408" y="261142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3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28817922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0429" y="994045"/>
            <a:ext cx="7704000" cy="572700"/>
          </a:xfrm>
        </p:spPr>
        <p:txBody>
          <a:bodyPr/>
          <a:lstStyle/>
          <a:p>
            <a:r>
              <a:rPr lang="es-ES" sz="3200" dirty="0" smtClean="0"/>
              <a:t>2ª parte: realización de un trabajo en equipo</a:t>
            </a:r>
            <a:endParaRPr lang="es-ES" sz="32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928217" y="879989"/>
            <a:ext cx="1152525" cy="52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 sz="1200" dirty="0" smtClean="0"/>
              <a:t> </a:t>
            </a:r>
            <a:endParaRPr lang="es-ES" sz="1200" dirty="0" smtClean="0"/>
          </a:p>
        </p:txBody>
      </p:sp>
      <p:sp>
        <p:nvSpPr>
          <p:cNvPr id="3" name="2 CuadroTexto"/>
          <p:cNvSpPr txBox="1"/>
          <p:nvPr/>
        </p:nvSpPr>
        <p:spPr>
          <a:xfrm>
            <a:off x="1619672" y="1553765"/>
            <a:ext cx="6192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Realización </a:t>
            </a:r>
            <a:r>
              <a:rPr lang="es-ES" dirty="0" smtClean="0"/>
              <a:t>de un </a:t>
            </a:r>
            <a:r>
              <a:rPr lang="es-ES" u="sng" dirty="0" smtClean="0"/>
              <a:t>cartel interactivo</a:t>
            </a:r>
            <a:r>
              <a:rPr lang="es-ES" dirty="0" smtClean="0"/>
              <a:t> con una nueva herramienta: </a:t>
            </a:r>
            <a:r>
              <a:rPr lang="es-ES" dirty="0" err="1" smtClean="0"/>
              <a:t>Genially</a:t>
            </a:r>
            <a:endParaRPr lang="es-ES" dirty="0"/>
          </a:p>
        </p:txBody>
      </p:sp>
      <p:pic>
        <p:nvPicPr>
          <p:cNvPr id="3076" name="Picture 4" descr="Cómo usar Genially en el aula? - Scool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78" y="2499742"/>
            <a:ext cx="6185582" cy="24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00" y="-9607"/>
            <a:ext cx="6219859" cy="113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240;p36"/>
          <p:cNvSpPr/>
          <p:nvPr/>
        </p:nvSpPr>
        <p:spPr>
          <a:xfrm>
            <a:off x="8244408" y="158842"/>
            <a:ext cx="796500" cy="79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55;p36"/>
          <p:cNvSpPr txBox="1">
            <a:spLocks/>
          </p:cNvSpPr>
          <p:nvPr/>
        </p:nvSpPr>
        <p:spPr>
          <a:xfrm>
            <a:off x="8244408" y="261142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3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03683" y="1559146"/>
            <a:ext cx="7964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33CC"/>
                </a:solidFill>
                <a:latin typeface="Arial monospaced for SAP" panose="020B0609020202030204" pitchFamily="49" charset="0"/>
              </a:rPr>
              <a:t>Dale a “me gusta” al consumo circular y responsable </a:t>
            </a:r>
            <a:endParaRPr lang="es-ES" sz="2000" b="1" dirty="0">
              <a:solidFill>
                <a:srgbClr val="FF33CC"/>
              </a:solidFill>
              <a:latin typeface="Arial monospaced for SAP" panose="020B0609020202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579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2" name="Picture 2" descr="C:\Users\FELIXMG\Downloads\CONSUMO\CONSUMOPOLIS\Consu-17_Novedades-imágenes\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240;p36"/>
          <p:cNvSpPr/>
          <p:nvPr/>
        </p:nvSpPr>
        <p:spPr>
          <a:xfrm>
            <a:off x="8028384" y="267494"/>
            <a:ext cx="796500" cy="79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54;p36"/>
          <p:cNvSpPr txBox="1">
            <a:spLocks/>
          </p:cNvSpPr>
          <p:nvPr/>
        </p:nvSpPr>
        <p:spPr>
          <a:xfrm>
            <a:off x="8028386" y="361033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4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pic>
        <p:nvPicPr>
          <p:cNvPr id="6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18" y="4243116"/>
            <a:ext cx="3004335" cy="5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709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 descr="C:\Users\FELIXMG\Downloads\CONSUMO\CONSUMOPOLIS\Consu-17_Novedades-imágenes\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3" y="-29418"/>
            <a:ext cx="9196299" cy="517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240;p36"/>
          <p:cNvSpPr/>
          <p:nvPr/>
        </p:nvSpPr>
        <p:spPr>
          <a:xfrm>
            <a:off x="8028384" y="51470"/>
            <a:ext cx="796500" cy="79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54;p36"/>
          <p:cNvSpPr txBox="1">
            <a:spLocks/>
          </p:cNvSpPr>
          <p:nvPr/>
        </p:nvSpPr>
        <p:spPr>
          <a:xfrm>
            <a:off x="8028386" y="145009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3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pic>
        <p:nvPicPr>
          <p:cNvPr id="6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4299942"/>
            <a:ext cx="3004335" cy="5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798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410" name="Picture 2" descr="C:\Users\FELIXMG\Downloads\CONSUMO\CONSUMOPOLIS\Consu-17_Novedades-imágenes\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240;p36"/>
          <p:cNvSpPr/>
          <p:nvPr/>
        </p:nvSpPr>
        <p:spPr>
          <a:xfrm>
            <a:off x="8028384" y="123478"/>
            <a:ext cx="796500" cy="79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54;p36"/>
          <p:cNvSpPr txBox="1">
            <a:spLocks/>
          </p:cNvSpPr>
          <p:nvPr/>
        </p:nvSpPr>
        <p:spPr>
          <a:xfrm>
            <a:off x="8028386" y="217017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3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pic>
        <p:nvPicPr>
          <p:cNvPr id="6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83918"/>
            <a:ext cx="3004335" cy="5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8977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8434" name="Picture 2" descr="C:\Users\FELIXMG\Downloads\CONSUMO\CONSUMOPOLIS\Consu-17_Novedades-imágenes\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240;p36"/>
          <p:cNvSpPr/>
          <p:nvPr/>
        </p:nvSpPr>
        <p:spPr>
          <a:xfrm>
            <a:off x="8028384" y="123478"/>
            <a:ext cx="796500" cy="79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54;p36"/>
          <p:cNvSpPr txBox="1">
            <a:spLocks/>
          </p:cNvSpPr>
          <p:nvPr/>
        </p:nvSpPr>
        <p:spPr>
          <a:xfrm>
            <a:off x="8028386" y="217017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3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pic>
        <p:nvPicPr>
          <p:cNvPr id="6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80568"/>
            <a:ext cx="3004335" cy="5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6598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36;p39"/>
          <p:cNvSpPr txBox="1">
            <a:spLocks/>
          </p:cNvSpPr>
          <p:nvPr/>
        </p:nvSpPr>
        <p:spPr>
          <a:xfrm>
            <a:off x="1356154" y="411510"/>
            <a:ext cx="6503700" cy="14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Didact Gothic"/>
              <a:buChar char="●"/>
              <a:defRPr sz="13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buFont typeface="Didact Gothic"/>
              <a:buNone/>
            </a:pPr>
            <a:r>
              <a:rPr lang="es-ES" sz="11500" dirty="0" smtClean="0"/>
              <a:t>Gracias</a:t>
            </a:r>
            <a:endParaRPr lang="es-ES" sz="11500" dirty="0"/>
          </a:p>
        </p:txBody>
      </p:sp>
      <p:sp>
        <p:nvSpPr>
          <p:cNvPr id="9" name="Google Shape;2177;p59"/>
          <p:cNvSpPr txBox="1">
            <a:spLocks/>
          </p:cNvSpPr>
          <p:nvPr/>
        </p:nvSpPr>
        <p:spPr>
          <a:xfrm>
            <a:off x="2483768" y="1879244"/>
            <a:ext cx="4248472" cy="12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idact Gothic"/>
              <a:buNone/>
              <a:defRPr sz="2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idact Gothic"/>
              <a:buNone/>
              <a:defRPr sz="30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idact Gothic"/>
              <a:buNone/>
              <a:defRPr sz="30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idact Gothic"/>
              <a:buNone/>
              <a:defRPr sz="30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idact Gothic"/>
              <a:buNone/>
              <a:defRPr sz="30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idact Gothic"/>
              <a:buNone/>
              <a:defRPr sz="30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idact Gothic"/>
              <a:buNone/>
              <a:defRPr sz="30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idact Gothic"/>
              <a:buNone/>
              <a:defRPr sz="30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Didact Gothic"/>
              <a:buNone/>
              <a:defRPr sz="30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>
                <a:schemeClr val="lt1"/>
              </a:buClr>
              <a:buSzPts val="1100"/>
              <a:buFont typeface="Arial"/>
              <a:buNone/>
            </a:pPr>
            <a:r>
              <a:rPr lang="en-US" sz="2000" b="1" dirty="0" err="1" smtClean="0">
                <a:solidFill>
                  <a:srgbClr val="434343"/>
                </a:solidFill>
              </a:rPr>
              <a:t>Responderemos</a:t>
            </a:r>
            <a:r>
              <a:rPr lang="en-US" sz="2000" b="1" dirty="0" smtClean="0">
                <a:solidFill>
                  <a:srgbClr val="434343"/>
                </a:solidFill>
              </a:rPr>
              <a:t> a </a:t>
            </a:r>
            <a:r>
              <a:rPr lang="en-US" sz="2000" b="1" dirty="0" err="1" smtClean="0">
                <a:solidFill>
                  <a:srgbClr val="434343"/>
                </a:solidFill>
              </a:rPr>
              <a:t>tus</a:t>
            </a:r>
            <a:r>
              <a:rPr lang="en-US" sz="2000" b="1" dirty="0" smtClean="0">
                <a:solidFill>
                  <a:srgbClr val="434343"/>
                </a:solidFill>
              </a:rPr>
              <a:t> </a:t>
            </a:r>
            <a:r>
              <a:rPr lang="en-US" sz="2000" b="1" dirty="0" err="1" smtClean="0">
                <a:solidFill>
                  <a:srgbClr val="434343"/>
                </a:solidFill>
              </a:rPr>
              <a:t>dudas</a:t>
            </a:r>
            <a:r>
              <a:rPr lang="en-US" sz="2000" b="1" dirty="0" smtClean="0">
                <a:solidFill>
                  <a:srgbClr val="434343"/>
                </a:solidFill>
              </a:rPr>
              <a:t> en</a:t>
            </a:r>
          </a:p>
          <a:p>
            <a:pPr marL="0" indent="0">
              <a:buClr>
                <a:schemeClr val="lt1"/>
              </a:buClr>
              <a:buSzPts val="1100"/>
              <a:buFont typeface="Arial"/>
              <a:buNone/>
            </a:pPr>
            <a:r>
              <a:rPr lang="en-US" sz="2000" dirty="0" smtClean="0">
                <a:solidFill>
                  <a:srgbClr val="434343"/>
                </a:solidFill>
              </a:rPr>
              <a:t>consumoeducacion@asturias.org </a:t>
            </a:r>
          </a:p>
          <a:p>
            <a:pPr marL="0" indent="0">
              <a:buClr>
                <a:schemeClr val="lt1"/>
              </a:buClr>
              <a:buSzPts val="1100"/>
              <a:buFont typeface="Arial"/>
              <a:buNone/>
            </a:pPr>
            <a:r>
              <a:rPr lang="en-US" sz="2000" dirty="0" smtClean="0">
                <a:solidFill>
                  <a:srgbClr val="434343"/>
                </a:solidFill>
              </a:rPr>
              <a:t>985108304</a:t>
            </a:r>
          </a:p>
        </p:txBody>
      </p:sp>
      <p:pic>
        <p:nvPicPr>
          <p:cNvPr id="10" name="Picture 3" descr="N:\BDA\0_LOGOS_PLANTILLAS\LOGOS\CONSUMAST\logo_consumoastu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78" y="4132335"/>
            <a:ext cx="1089752" cy="7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:\BDA\0_LOGOS_PLANTILLAS\LOGOS\2019\Salud_2019\SALUD 2019\Papeleri╠üa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63" y="3479156"/>
            <a:ext cx="3521207" cy="520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2054;p55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167511"/>
            <a:ext cx="864096" cy="74671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50" y="3392878"/>
            <a:ext cx="2629180" cy="147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36"/>
          <p:cNvSpPr/>
          <p:nvPr/>
        </p:nvSpPr>
        <p:spPr>
          <a:xfrm>
            <a:off x="4615710" y="1592550"/>
            <a:ext cx="796500" cy="796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36"/>
          <p:cNvSpPr/>
          <p:nvPr/>
        </p:nvSpPr>
        <p:spPr>
          <a:xfrm>
            <a:off x="2925618" y="3050684"/>
            <a:ext cx="796500" cy="79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36"/>
          <p:cNvSpPr/>
          <p:nvPr/>
        </p:nvSpPr>
        <p:spPr>
          <a:xfrm>
            <a:off x="874225" y="1592550"/>
            <a:ext cx="796500" cy="796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36"/>
          <p:cNvSpPr txBox="1">
            <a:spLocks noGrp="1"/>
          </p:cNvSpPr>
          <p:nvPr>
            <p:ph type="title" idx="8"/>
          </p:nvPr>
        </p:nvSpPr>
        <p:spPr>
          <a:xfrm>
            <a:off x="874225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1245" name="Google Shape;1245;p3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Panel de </a:t>
            </a:r>
            <a:r>
              <a:rPr lang="en" dirty="0" smtClean="0">
                <a:solidFill>
                  <a:schemeClr val="accent3"/>
                </a:solidFill>
              </a:rPr>
              <a:t>contenidos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246" name="Google Shape;1246;p36"/>
          <p:cNvSpPr txBox="1">
            <a:spLocks noGrp="1"/>
          </p:cNvSpPr>
          <p:nvPr>
            <p:ph type="title"/>
          </p:nvPr>
        </p:nvSpPr>
        <p:spPr>
          <a:xfrm>
            <a:off x="17433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Qué es Consumópolis</a:t>
            </a:r>
            <a:endParaRPr dirty="0"/>
          </a:p>
        </p:txBody>
      </p:sp>
      <p:sp>
        <p:nvSpPr>
          <p:cNvPr id="1247" name="Google Shape;1247;p36"/>
          <p:cNvSpPr txBox="1">
            <a:spLocks noGrp="1"/>
          </p:cNvSpPr>
          <p:nvPr>
            <p:ph type="subTitle" idx="1"/>
          </p:nvPr>
        </p:nvSpPr>
        <p:spPr>
          <a:xfrm>
            <a:off x="1743338" y="1938625"/>
            <a:ext cx="254063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Características metodológicas y pedagógicass.</a:t>
            </a:r>
            <a:endParaRPr dirty="0"/>
          </a:p>
        </p:txBody>
      </p:sp>
      <p:sp>
        <p:nvSpPr>
          <p:cNvPr id="1248" name="Google Shape;1248;p36"/>
          <p:cNvSpPr txBox="1">
            <a:spLocks noGrp="1"/>
          </p:cNvSpPr>
          <p:nvPr>
            <p:ph type="title" idx="2"/>
          </p:nvPr>
        </p:nvSpPr>
        <p:spPr>
          <a:xfrm>
            <a:off x="5514050" y="1561350"/>
            <a:ext cx="3522446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Descripción de Consumópolis</a:t>
            </a:r>
            <a:endParaRPr dirty="0"/>
          </a:p>
        </p:txBody>
      </p:sp>
      <p:sp>
        <p:nvSpPr>
          <p:cNvPr id="1249" name="Google Shape;1249;p36"/>
          <p:cNvSpPr txBox="1">
            <a:spLocks noGrp="1"/>
          </p:cNvSpPr>
          <p:nvPr>
            <p:ph type="subTitle" idx="3"/>
          </p:nvPr>
        </p:nvSpPr>
        <p:spPr>
          <a:xfrm>
            <a:off x="5514057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Estructura, fases, premios, cómo paricipar</a:t>
            </a:r>
            <a:endParaRPr dirty="0"/>
          </a:p>
        </p:txBody>
      </p:sp>
      <p:sp>
        <p:nvSpPr>
          <p:cNvPr id="1252" name="Google Shape;1252;p36"/>
          <p:cNvSpPr txBox="1">
            <a:spLocks noGrp="1"/>
          </p:cNvSpPr>
          <p:nvPr>
            <p:ph type="title" idx="6"/>
          </p:nvPr>
        </p:nvSpPr>
        <p:spPr>
          <a:xfrm>
            <a:off x="3851920" y="3003798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Consumópolis 17</a:t>
            </a:r>
            <a:endParaRPr dirty="0"/>
          </a:p>
        </p:txBody>
      </p:sp>
      <p:sp>
        <p:nvSpPr>
          <p:cNvPr id="1253" name="Google Shape;1253;p36"/>
          <p:cNvSpPr txBox="1">
            <a:spLocks noGrp="1"/>
          </p:cNvSpPr>
          <p:nvPr>
            <p:ph type="subTitle" idx="7"/>
          </p:nvPr>
        </p:nvSpPr>
        <p:spPr>
          <a:xfrm>
            <a:off x="3851927" y="338107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 Lema del concurso y novedades</a:t>
            </a:r>
            <a:endParaRPr dirty="0"/>
          </a:p>
        </p:txBody>
      </p:sp>
      <p:sp>
        <p:nvSpPr>
          <p:cNvPr id="1254" name="Google Shape;1254;p36"/>
          <p:cNvSpPr txBox="1">
            <a:spLocks noGrp="1"/>
          </p:cNvSpPr>
          <p:nvPr>
            <p:ph type="title" idx="14"/>
          </p:nvPr>
        </p:nvSpPr>
        <p:spPr>
          <a:xfrm>
            <a:off x="2925620" y="3144223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55" name="Google Shape;1255;p36"/>
          <p:cNvSpPr txBox="1">
            <a:spLocks noGrp="1"/>
          </p:cNvSpPr>
          <p:nvPr>
            <p:ph type="title" idx="9"/>
          </p:nvPr>
        </p:nvSpPr>
        <p:spPr>
          <a:xfrm>
            <a:off x="4587750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65736" y="339502"/>
            <a:ext cx="5220152" cy="572700"/>
          </a:xfrm>
        </p:spPr>
        <p:txBody>
          <a:bodyPr/>
          <a:lstStyle/>
          <a:p>
            <a:r>
              <a:rPr lang="es-ES" dirty="0" smtClean="0"/>
              <a:t>¿QUÉ ES?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" y="0"/>
            <a:ext cx="25662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124018" y="1394504"/>
            <a:ext cx="55524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El concurso escolar CONSUMÓPOLIS es una iniciativa promovida por el Ministerio de Consumo y numerosas Comunidades Autónomas, entre ellas la Asturiana, con el objetivo de </a:t>
            </a:r>
            <a:r>
              <a:rPr lang="es-ES" b="1" dirty="0"/>
              <a:t>impulsar el consumo responsable entre la población e</a:t>
            </a:r>
            <a:r>
              <a:rPr lang="es-ES" dirty="0"/>
              <a:t>scolar.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Se trata una </a:t>
            </a:r>
            <a:r>
              <a:rPr lang="es-ES" b="1" dirty="0"/>
              <a:t>propuesta pedagógica que apoya a la docencia </a:t>
            </a:r>
            <a:r>
              <a:rPr lang="es-ES" dirty="0"/>
              <a:t>en la tarea de ayudar a niños y jóvenes a formarse como personas que integran la sociedad de consumo. </a:t>
            </a:r>
            <a:endParaRPr lang="es-ES" dirty="0" smtClean="0"/>
          </a:p>
        </p:txBody>
      </p:sp>
      <p:sp>
        <p:nvSpPr>
          <p:cNvPr id="6" name="Google Shape;1242;p36"/>
          <p:cNvSpPr/>
          <p:nvPr/>
        </p:nvSpPr>
        <p:spPr>
          <a:xfrm>
            <a:off x="8028384" y="195486"/>
            <a:ext cx="796500" cy="796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243;p36"/>
          <p:cNvSpPr txBox="1">
            <a:spLocks/>
          </p:cNvSpPr>
          <p:nvPr/>
        </p:nvSpPr>
        <p:spPr>
          <a:xfrm>
            <a:off x="8028384" y="297786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rgbClr val="101122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1</a:t>
            </a:r>
            <a:endParaRPr lang="en" sz="3600" dirty="0">
              <a:solidFill>
                <a:srgbClr val="101122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35439522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65736" y="339502"/>
            <a:ext cx="5220152" cy="572700"/>
          </a:xfrm>
        </p:spPr>
        <p:txBody>
          <a:bodyPr/>
          <a:lstStyle/>
          <a:p>
            <a:r>
              <a:rPr lang="es-ES" dirty="0" smtClean="0"/>
              <a:t>¿QUÉ ES?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" y="0"/>
            <a:ext cx="25662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131840" y="1394504"/>
            <a:ext cx="54006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Cuenta </a:t>
            </a:r>
            <a:r>
              <a:rPr lang="es-ES" dirty="0"/>
              <a:t>con una </a:t>
            </a:r>
            <a:r>
              <a:rPr lang="es-ES" i="1" dirty="0"/>
              <a:t>plataforma </a:t>
            </a:r>
            <a:r>
              <a:rPr lang="es-ES" i="1" dirty="0" err="1"/>
              <a:t>on</a:t>
            </a:r>
            <a:r>
              <a:rPr lang="es-ES" i="1" dirty="0"/>
              <a:t> line </a:t>
            </a:r>
            <a:r>
              <a:rPr lang="es-ES" dirty="0"/>
              <a:t>cuyo objetivo es el de formar a futuros consumidores conscientes, informados, críticos, saludables y solidarios. </a:t>
            </a:r>
            <a:endParaRPr lang="es-ES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A </a:t>
            </a:r>
            <a:r>
              <a:rPr lang="es-ES" dirty="0"/>
              <a:t>través de un </a:t>
            </a:r>
            <a:r>
              <a:rPr lang="es-ES" b="1" dirty="0"/>
              <a:t>juego-concurso</a:t>
            </a:r>
            <a:r>
              <a:rPr lang="es-ES" dirty="0"/>
              <a:t>, el alumnado ha de superar una serie de </a:t>
            </a:r>
            <a:r>
              <a:rPr lang="es-ES" b="1" dirty="0"/>
              <a:t>divertidas pruebas</a:t>
            </a:r>
            <a:r>
              <a:rPr lang="es-ES" dirty="0"/>
              <a:t>, mientras aprenden sobre alimentación, transportes, publicidad, nuevas tecnologías, comercio justo, medioambiente y otros muchos temas.</a:t>
            </a:r>
          </a:p>
        </p:txBody>
      </p:sp>
      <p:sp>
        <p:nvSpPr>
          <p:cNvPr id="6" name="Google Shape;1242;p36"/>
          <p:cNvSpPr/>
          <p:nvPr/>
        </p:nvSpPr>
        <p:spPr>
          <a:xfrm>
            <a:off x="8028384" y="195486"/>
            <a:ext cx="796500" cy="796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243;p36"/>
          <p:cNvSpPr txBox="1">
            <a:spLocks/>
          </p:cNvSpPr>
          <p:nvPr/>
        </p:nvSpPr>
        <p:spPr>
          <a:xfrm>
            <a:off x="8028384" y="297786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rgbClr val="101122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1</a:t>
            </a:r>
            <a:endParaRPr lang="en" sz="3600" dirty="0">
              <a:solidFill>
                <a:srgbClr val="101122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1041011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0000" y="267494"/>
            <a:ext cx="7704000" cy="572700"/>
          </a:xfrm>
        </p:spPr>
        <p:txBody>
          <a:bodyPr/>
          <a:lstStyle/>
          <a:p>
            <a:r>
              <a:rPr lang="es-ES" dirty="0" smtClean="0"/>
              <a:t>ESTRUCTURA DEL CONCURSO</a:t>
            </a:r>
            <a:endParaRPr lang="es-ES" dirty="0"/>
          </a:p>
        </p:txBody>
      </p:sp>
      <p:pic>
        <p:nvPicPr>
          <p:cNvPr id="4098" name="Picture 2" descr="C:\Users\FELIXMG\Desktop\CONSUMO\CONSUMÓPOLIS\consumopol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209922"/>
            <a:ext cx="89725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83569" y="699542"/>
            <a:ext cx="784887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s-ES" dirty="0"/>
          </a:p>
          <a:p>
            <a:pPr>
              <a:lnSpc>
                <a:spcPct val="150000"/>
              </a:lnSpc>
            </a:pPr>
            <a:r>
              <a:rPr lang="es-ES" dirty="0"/>
              <a:t>El concurso consta de </a:t>
            </a:r>
            <a:r>
              <a:rPr lang="es-ES" dirty="0" smtClean="0"/>
              <a:t>DOS PARTES:</a:t>
            </a:r>
            <a:endParaRPr lang="es-ES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ES" u="sng" dirty="0"/>
              <a:t>Primera parte</a:t>
            </a:r>
            <a:r>
              <a:rPr lang="es-ES" dirty="0"/>
              <a:t>. En ella las personas integrantes de los distintos equipos deberán </a:t>
            </a:r>
            <a:r>
              <a:rPr lang="es-ES" b="1" dirty="0"/>
              <a:t>completar el recorrido por la ciudad virtual de Consumópolis</a:t>
            </a:r>
            <a:r>
              <a:rPr lang="es-ES" dirty="0"/>
              <a:t>, resolviendo diversas pruebas de carácter pedagógico y lúdico, que se presentarán a lo largo del mismo.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ES" u="sng" dirty="0"/>
              <a:t>Segunda parte</a:t>
            </a:r>
            <a:r>
              <a:rPr lang="es-ES" dirty="0"/>
              <a:t>. Las personas componentes de cada equipo deberán </a:t>
            </a:r>
            <a:r>
              <a:rPr lang="es-ES" b="1" dirty="0"/>
              <a:t>diseñar, elaborar y presentar un trabajo conjunto sobre consumo responsable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7" name="Google Shape;1239;p36"/>
          <p:cNvSpPr/>
          <p:nvPr/>
        </p:nvSpPr>
        <p:spPr>
          <a:xfrm>
            <a:off x="8134190" y="183053"/>
            <a:ext cx="796500" cy="796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255;p36"/>
          <p:cNvSpPr txBox="1">
            <a:spLocks/>
          </p:cNvSpPr>
          <p:nvPr/>
        </p:nvSpPr>
        <p:spPr>
          <a:xfrm>
            <a:off x="8106230" y="285353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2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41180939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0000" y="342866"/>
            <a:ext cx="7704000" cy="572700"/>
          </a:xfrm>
        </p:spPr>
        <p:txBody>
          <a:bodyPr/>
          <a:lstStyle/>
          <a:p>
            <a:r>
              <a:rPr lang="es-ES" dirty="0" smtClean="0"/>
              <a:t>FASES Y CONVOCATORIAS</a:t>
            </a:r>
            <a:endParaRPr lang="es-ES" dirty="0"/>
          </a:p>
        </p:txBody>
      </p:sp>
      <p:pic>
        <p:nvPicPr>
          <p:cNvPr id="4098" name="Picture 2" descr="C:\Users\FELIXMG\Desktop\CONSUMO\CONSUMÓPOLIS\consumopol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331046"/>
            <a:ext cx="89725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11560" y="915566"/>
            <a:ext cx="784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s-ES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ES" dirty="0" smtClean="0"/>
              <a:t>La </a:t>
            </a:r>
            <a:r>
              <a:rPr lang="es-ES" dirty="0"/>
              <a:t>Consejería de Salud, a través del Servicio de Consumo de la Agencia de Seguridad Alimentaria, Sanidad Ambiental y Consumo, convoca los premios y publica las bases reguladoras para la concesión de los mismos en su </a:t>
            </a:r>
            <a:r>
              <a:rPr lang="es-ES" b="1" u="sng" dirty="0" smtClean="0">
                <a:solidFill>
                  <a:schemeClr val="accent3">
                    <a:lumMod val="75000"/>
                  </a:schemeClr>
                </a:solidFill>
              </a:rPr>
              <a:t>FASE AUTONÓMICA</a:t>
            </a:r>
            <a:r>
              <a:rPr lang="es-ES" u="sng" dirty="0" smtClean="0"/>
              <a:t>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dirty="0" smtClean="0"/>
              <a:t>Los </a:t>
            </a:r>
            <a:r>
              <a:rPr lang="es-ES" dirty="0"/>
              <a:t>equipos ganadores del concurso en el Principado de Asturias, optan a los premios </a:t>
            </a:r>
            <a:r>
              <a:rPr lang="es-ES" dirty="0" smtClean="0"/>
              <a:t>en la </a:t>
            </a:r>
            <a:r>
              <a:rPr lang="es-ES" b="1" u="sng" dirty="0" smtClean="0">
                <a:solidFill>
                  <a:schemeClr val="accent3">
                    <a:lumMod val="75000"/>
                  </a:schemeClr>
                </a:solidFill>
              </a:rPr>
              <a:t>FASE NACIONAL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dirty="0" smtClean="0"/>
              <a:t>dentro </a:t>
            </a:r>
            <a:r>
              <a:rPr lang="es-ES" dirty="0"/>
              <a:t>de su correspondiente nivel de participación.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955979" y="915566"/>
            <a:ext cx="1152525" cy="52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 sz="1200" dirty="0" smtClean="0"/>
              <a:t> </a:t>
            </a:r>
            <a:endParaRPr lang="es-ES" sz="1200" dirty="0" smtClean="0"/>
          </a:p>
        </p:txBody>
      </p:sp>
      <p:sp>
        <p:nvSpPr>
          <p:cNvPr id="9" name="Google Shape;1239;p36"/>
          <p:cNvSpPr/>
          <p:nvPr/>
        </p:nvSpPr>
        <p:spPr>
          <a:xfrm>
            <a:off x="8134190" y="183053"/>
            <a:ext cx="796500" cy="796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55;p36"/>
          <p:cNvSpPr txBox="1">
            <a:spLocks/>
          </p:cNvSpPr>
          <p:nvPr/>
        </p:nvSpPr>
        <p:spPr>
          <a:xfrm>
            <a:off x="8106230" y="285353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2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2713815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0000" y="267521"/>
            <a:ext cx="7704000" cy="572700"/>
          </a:xfrm>
        </p:spPr>
        <p:txBody>
          <a:bodyPr/>
          <a:lstStyle/>
          <a:p>
            <a:r>
              <a:rPr lang="es-ES" dirty="0" smtClean="0"/>
              <a:t>¿CÓMO PARTICIPAR?</a:t>
            </a:r>
            <a:endParaRPr lang="es-ES" dirty="0"/>
          </a:p>
        </p:txBody>
      </p:sp>
      <p:pic>
        <p:nvPicPr>
          <p:cNvPr id="4098" name="Picture 2" descr="C:\Users\FELIXMG\Desktop\CONSUMO\CONSUMÓPOLIS\consumopol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331046"/>
            <a:ext cx="89725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11560" y="855431"/>
            <a:ext cx="7379915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/>
              <a:t>En el concurso Consumópolis pueden participar </a:t>
            </a:r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EQUIPOS </a:t>
            </a:r>
            <a:r>
              <a:rPr lang="es-ES" b="1" dirty="0"/>
              <a:t>formados por cinco alumnos o alumnas </a:t>
            </a:r>
            <a:r>
              <a:rPr lang="es-ES" dirty="0"/>
              <a:t>matriculados en cualquier centro público, concertado o privado del Principado de Asturias, </a:t>
            </a:r>
            <a:r>
              <a:rPr lang="es-ES" b="1" dirty="0"/>
              <a:t>con la coordinación de una persona docente</a:t>
            </a:r>
            <a:r>
              <a:rPr lang="es-ES" dirty="0"/>
              <a:t> del centro educativo.</a:t>
            </a:r>
          </a:p>
          <a:p>
            <a:pPr>
              <a:lnSpc>
                <a:spcPct val="150000"/>
              </a:lnSpc>
            </a:pPr>
            <a:r>
              <a:rPr lang="es-ES" dirty="0"/>
              <a:t>Existen 3 niveles de participación: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Nivel 1</a:t>
            </a:r>
            <a:r>
              <a:rPr lang="es-ES" dirty="0"/>
              <a:t>: tercer ciclo de Educación Primaria.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Nivel 2</a:t>
            </a:r>
            <a:r>
              <a:rPr lang="es-ES" dirty="0"/>
              <a:t>: primer y segundo cursos de Educación Secundaria Obligatoria.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Nivel 3</a:t>
            </a:r>
            <a:r>
              <a:rPr lang="es-ES" dirty="0"/>
              <a:t>: tercer y cuarto cursos de Educación Secundaria Obligatoria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7" name="Google Shape;1239;p36"/>
          <p:cNvSpPr/>
          <p:nvPr/>
        </p:nvSpPr>
        <p:spPr>
          <a:xfrm>
            <a:off x="8134190" y="183053"/>
            <a:ext cx="796500" cy="796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255;p36"/>
          <p:cNvSpPr txBox="1">
            <a:spLocks/>
          </p:cNvSpPr>
          <p:nvPr/>
        </p:nvSpPr>
        <p:spPr>
          <a:xfrm>
            <a:off x="8106230" y="285353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2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4393082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0000" y="267521"/>
            <a:ext cx="7704000" cy="572700"/>
          </a:xfrm>
        </p:spPr>
        <p:txBody>
          <a:bodyPr/>
          <a:lstStyle/>
          <a:p>
            <a:r>
              <a:rPr lang="es-ES" dirty="0" smtClean="0"/>
              <a:t>¿CÓMO INSCRIBIRSE?</a:t>
            </a:r>
            <a:endParaRPr lang="es-ES" dirty="0"/>
          </a:p>
        </p:txBody>
      </p:sp>
      <p:sp>
        <p:nvSpPr>
          <p:cNvPr id="7" name="Google Shape;1239;p36"/>
          <p:cNvSpPr/>
          <p:nvPr/>
        </p:nvSpPr>
        <p:spPr>
          <a:xfrm>
            <a:off x="8134190" y="183053"/>
            <a:ext cx="796500" cy="796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255;p36"/>
          <p:cNvSpPr txBox="1">
            <a:spLocks/>
          </p:cNvSpPr>
          <p:nvPr/>
        </p:nvSpPr>
        <p:spPr>
          <a:xfrm>
            <a:off x="8106230" y="285353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2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63357"/>
            <a:ext cx="4656874" cy="3472923"/>
          </a:xfrm>
          <a:prstGeom prst="rect">
            <a:avLst/>
          </a:prstGeom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0" y="89678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 sz="2400" dirty="0" smtClean="0"/>
              <a:t>Acceso</a:t>
            </a:r>
            <a:r>
              <a:rPr lang="es-ES" dirty="0" smtClean="0"/>
              <a:t>: </a:t>
            </a:r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</a:rPr>
              <a:t>https://consumopolis.consumo.gob.es/</a:t>
            </a:r>
            <a:endParaRPr lang="es-E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211960" y="2211710"/>
            <a:ext cx="1584176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827584" y="2770657"/>
            <a:ext cx="3131840" cy="668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es-ES" sz="1800" dirty="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E</a:t>
            </a:r>
            <a:r>
              <a:rPr lang="es-ES" sz="1800" dirty="0" smtClean="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ntre </a:t>
            </a:r>
            <a:r>
              <a:rPr lang="es-ES" sz="1800" dirty="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el </a:t>
            </a:r>
            <a:r>
              <a:rPr lang="es-ES" sz="1800" dirty="0">
                <a:solidFill>
                  <a:schemeClr val="accent3">
                    <a:lumMod val="75000"/>
                  </a:schemeClr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8 de noviembre de 2021 </a:t>
            </a:r>
            <a:r>
              <a:rPr lang="es-ES" sz="1800" dirty="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y el </a:t>
            </a:r>
            <a:r>
              <a:rPr lang="es-ES" sz="1800" dirty="0">
                <a:solidFill>
                  <a:schemeClr val="accent3">
                    <a:lumMod val="75000"/>
                  </a:schemeClr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7 de marzo de 2022</a:t>
            </a:r>
          </a:p>
        </p:txBody>
      </p:sp>
    </p:spTree>
    <p:extLst>
      <p:ext uri="{BB962C8B-B14F-4D97-AF65-F5344CB8AC3E}">
        <p14:creationId xmlns:p14="http://schemas.microsoft.com/office/powerpoint/2010/main" val="41796000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0000" y="267521"/>
            <a:ext cx="7704000" cy="572700"/>
          </a:xfrm>
        </p:spPr>
        <p:txBody>
          <a:bodyPr/>
          <a:lstStyle/>
          <a:p>
            <a:r>
              <a:rPr lang="es-ES" dirty="0" smtClean="0"/>
              <a:t>PLAZOS</a:t>
            </a:r>
            <a:endParaRPr lang="es-ES" dirty="0"/>
          </a:p>
        </p:txBody>
      </p:sp>
      <p:pic>
        <p:nvPicPr>
          <p:cNvPr id="4098" name="Picture 2" descr="C:\Users\FELIXMG\Desktop\CONSUMO\CONSUMÓPOLIS\consumopol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331046"/>
            <a:ext cx="89725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239;p36"/>
          <p:cNvSpPr/>
          <p:nvPr/>
        </p:nvSpPr>
        <p:spPr>
          <a:xfrm>
            <a:off x="8134190" y="183053"/>
            <a:ext cx="796500" cy="796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255;p36"/>
          <p:cNvSpPr txBox="1">
            <a:spLocks/>
          </p:cNvSpPr>
          <p:nvPr/>
        </p:nvSpPr>
        <p:spPr>
          <a:xfrm>
            <a:off x="8106230" y="285353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3600"/>
            </a:pPr>
            <a:r>
              <a:rPr lang="en" sz="3600" dirty="0" smtClean="0">
                <a:solidFill>
                  <a:schemeClr val="bg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2</a:t>
            </a:r>
            <a:endParaRPr lang="en" sz="3600" dirty="0">
              <a:solidFill>
                <a:schemeClr val="bg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85993"/>
              </p:ext>
            </p:extLst>
          </p:nvPr>
        </p:nvGraphicFramePr>
        <p:xfrm>
          <a:off x="786576" y="1275606"/>
          <a:ext cx="7748904" cy="1680936"/>
        </p:xfrm>
        <a:graphic>
          <a:graphicData uri="http://schemas.openxmlformats.org/drawingml/2006/table">
            <a:tbl>
              <a:tblPr firstRow="1" firstCol="1" bandRow="1">
                <a:tableStyleId>{72D3F9A4-9194-4818-BCD3-89B1A20B52A3}</a:tableStyleId>
              </a:tblPr>
              <a:tblGrid>
                <a:gridCol w="3528392"/>
                <a:gridCol w="4220512"/>
              </a:tblGrid>
              <a:tr h="219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</a:rPr>
                        <a:t>ACCESO AL CONCURSO</a:t>
                      </a:r>
                      <a:endParaRPr lang="es-ES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77333" marR="77333" marT="38667" marB="38667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 de noviembre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77333" marR="77333" marT="38667" marB="38667" anchor="ctr"/>
                </a:tc>
              </a:tr>
              <a:tr h="2262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</a:rPr>
                        <a:t>INSCRIPCIÓN DE LOS EQUIPOS </a:t>
                      </a:r>
                      <a:endParaRPr lang="es-ES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77333" marR="77333" marT="38667" marB="38667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Entre </a:t>
                      </a:r>
                      <a:r>
                        <a:rPr lang="es-ES" sz="1200" dirty="0">
                          <a:effectLst/>
                        </a:rPr>
                        <a:t>el 8 de noviembre de 2021 y el 7 de marzo de 2022</a:t>
                      </a:r>
                      <a:endParaRPr lang="es-E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77333" marR="77333" marT="38667" marB="38667" anchor="ctr"/>
                </a:tc>
              </a:tr>
              <a:tr h="219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</a:rPr>
                        <a:t>ACCESO A LA 1ª PARTE (10 PRUEBAS)</a:t>
                      </a:r>
                      <a:endParaRPr lang="es-ES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77333" marR="77333" marT="38667" marB="38667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77333" marR="77333" marT="38667" marB="38667" anchor="ctr"/>
                </a:tc>
              </a:tr>
              <a:tr h="2262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</a:rPr>
                        <a:t>ACCESO 2ª PARTE (TRABAJO EN EQUIPO) Y PRESENTACIÓN DEL MISMO</a:t>
                      </a:r>
                      <a:endParaRPr lang="es-ES" sz="12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77333" marR="77333" marT="38667" marB="3866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del 12 de noviembre de 2021 al 20 de abril de 2022</a:t>
                      </a:r>
                      <a:endParaRPr lang="es-E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77333" marR="77333" marT="38667" marB="3866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8905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550</Words>
  <Application>Microsoft Office PowerPoint</Application>
  <PresentationFormat>Presentación en pantalla (16:9)</PresentationFormat>
  <Paragraphs>82</Paragraphs>
  <Slides>18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Times New Roman</vt:lpstr>
      <vt:lpstr>Arial monospaced for SAP</vt:lpstr>
      <vt:lpstr>Didact Gothic</vt:lpstr>
      <vt:lpstr>Bebas Neue</vt:lpstr>
      <vt:lpstr>Calibri</vt:lpstr>
      <vt:lpstr>Chau Philomene One</vt:lpstr>
      <vt:lpstr>Eco-Friendly School Center by Slidesgo</vt:lpstr>
      <vt:lpstr>Presentación de PowerPoint</vt:lpstr>
      <vt:lpstr>1</vt:lpstr>
      <vt:lpstr>¿QUÉ ES?</vt:lpstr>
      <vt:lpstr>¿QUÉ ES?</vt:lpstr>
      <vt:lpstr>ESTRUCTURA DEL CONCURSO</vt:lpstr>
      <vt:lpstr>FASES Y CONVOCATORIAS</vt:lpstr>
      <vt:lpstr>¿CÓMO PARTICIPAR?</vt:lpstr>
      <vt:lpstr>¿CÓMO INSCRIBIRSE?</vt:lpstr>
      <vt:lpstr>PLAZOS</vt:lpstr>
      <vt:lpstr>Premios para los equipos</vt:lpstr>
      <vt:lpstr>1ª parte: recorrido por la ciudad virtual Consumópolis: pruebas y desafíos </vt:lpstr>
      <vt:lpstr>Consejo municipal Consumópolis 2020/21</vt:lpstr>
      <vt:lpstr>2ª parte: realización de un trabajo en equipo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Eco-Friendly School Center</dc:title>
  <dc:creator>FELIX MARTIN GARCIA</dc:creator>
  <cp:lastModifiedBy>DGTIC</cp:lastModifiedBy>
  <cp:revision>39</cp:revision>
  <cp:lastPrinted>2021-08-23T14:29:57Z</cp:lastPrinted>
  <dcterms:modified xsi:type="dcterms:W3CDTF">2021-11-03T12:06:15Z</dcterms:modified>
</cp:coreProperties>
</file>