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7" r:id="rId3"/>
    <p:sldId id="258" r:id="rId4"/>
    <p:sldId id="261" r:id="rId5"/>
    <p:sldId id="277" r:id="rId6"/>
    <p:sldId id="278" r:id="rId7"/>
    <p:sldId id="279" r:id="rId8"/>
    <p:sldId id="280" r:id="rId9"/>
    <p:sldId id="271" r:id="rId10"/>
    <p:sldId id="262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285"/>
    <a:srgbClr val="00C092"/>
    <a:srgbClr val="00D9BB"/>
    <a:srgbClr val="009E78"/>
    <a:srgbClr val="00D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02EE1-710E-4774-B5A3-CA0AE6A023BC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1630FAF-8545-4967-B44E-62DAAC2AD618}">
      <dgm:prSet phldrT="[Texto]" custT="1"/>
      <dgm:spPr/>
      <dgm:t>
        <a:bodyPr/>
        <a:lstStyle/>
        <a:p>
          <a:r>
            <a:rPr lang="es-ES" sz="16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Prevalencia General</a:t>
          </a:r>
        </a:p>
        <a:p>
          <a:r>
            <a:rPr lang="es-ES" sz="16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Acoso/ciberacoso</a:t>
          </a:r>
          <a:endParaRPr lang="es-ES" sz="16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CD58F6D-0221-42DA-9CA2-27B17EFBD08D}" type="parTrans" cxnId="{883226DF-A687-49FB-82FC-7EFBB348B718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B53CCDA-22CF-45CF-882E-F77A3096FACF}" type="sibTrans" cxnId="{883226DF-A687-49FB-82FC-7EFBB348B718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D47D5EA-ACEF-4691-989F-2BEFE1FBC7AB}">
      <dgm:prSet phldrT="[Texto]" custT="1"/>
      <dgm:spPr/>
      <dgm:t>
        <a:bodyPr/>
        <a:lstStyle/>
        <a:p>
          <a:r>
            <a:rPr lang="es-ES" sz="3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Sexo</a:t>
          </a:r>
          <a:endParaRPr lang="es-ES" sz="32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2E8F22A-D1B7-4200-B6E1-DFA03A1D1307}" type="parTrans" cxnId="{FEE4990E-CA9A-4CC1-9C3D-411CA33757EE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C0EAC0C5-60AB-4597-AD0F-171D7F969852}" type="sibTrans" cxnId="{FEE4990E-CA9A-4CC1-9C3D-411CA33757EE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092A922-AC59-476F-94FE-9731C700DCF8}">
      <dgm:prSet phldrT="[Tex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s-ES" sz="3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Edad</a:t>
          </a:r>
          <a:endParaRPr lang="es-ES" sz="32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A64D651-DF04-4B65-B250-4B8DA44CADEC}" type="parTrans" cxnId="{A08703D0-6E3B-4819-85AE-84218D046671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D8B4D681-461B-4E7D-905C-FC7253D5573A}" type="sibTrans" cxnId="{A08703D0-6E3B-4819-85AE-84218D046671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C599F4A-6BDF-4398-84B3-A7AE66880A7B}">
      <dgm:prSet phldrT="[Texto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s-ES" dirty="0" smtClean="0">
              <a:latin typeface="Verdana" pitchFamily="34" charset="0"/>
              <a:ea typeface="Verdana" pitchFamily="34" charset="0"/>
              <a:cs typeface="Verdana" pitchFamily="34" charset="0"/>
            </a:rPr>
            <a:t>Etapa/Curso/Grupo</a:t>
          </a:r>
          <a:endParaRPr lang="es-ES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D0FBCACF-9AF9-4A81-BAA8-67E1A358F133}" type="parTrans" cxnId="{4C58CFBD-8053-4BEB-A1CF-3906CEBEE695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DAE1947-64CF-42C0-88E7-DA0906BB8C36}" type="sibTrans" cxnId="{4C58CFBD-8053-4BEB-A1CF-3906CEBEE695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AE0BE96-EDA6-44A3-8905-2753D4BAA6CF}">
      <dgm:prSet phldrT="[Tex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s-ES" sz="2800" dirty="0" smtClean="0">
              <a:latin typeface="Verdana" pitchFamily="34" charset="0"/>
              <a:ea typeface="Verdana" pitchFamily="34" charset="0"/>
              <a:cs typeface="Verdana" pitchFamily="34" charset="0"/>
            </a:rPr>
            <a:t>NEAE</a:t>
          </a:r>
          <a:endParaRPr lang="es-ES" sz="28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6B8EDB2-2B30-4D58-A275-CADC6FA804FA}" type="parTrans" cxnId="{E1EDACE6-A729-4E9B-9A3A-30B41C714204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A91E0FD-501A-442B-8EBF-D8B94B93361E}" type="sibTrans" cxnId="{E1EDACE6-A729-4E9B-9A3A-30B41C714204}">
      <dgm:prSet/>
      <dgm:spPr/>
      <dgm:t>
        <a:bodyPr/>
        <a:lstStyle/>
        <a:p>
          <a:endParaRPr lang="es-ES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2456DC0-8977-4722-BE59-22E1052B59BD}" type="pres">
      <dgm:prSet presAssocID="{14B02EE1-710E-4774-B5A3-CA0AE6A023B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38D035D-09E3-40C5-AFBD-E43F78023A2F}" type="pres">
      <dgm:prSet presAssocID="{14B02EE1-710E-4774-B5A3-CA0AE6A023BC}" presName="matrix" presStyleCnt="0"/>
      <dgm:spPr/>
    </dgm:pt>
    <dgm:pt modelId="{1D4840BC-4D3B-429C-9EE3-92178F81846A}" type="pres">
      <dgm:prSet presAssocID="{14B02EE1-710E-4774-B5A3-CA0AE6A023BC}" presName="tile1" presStyleLbl="node1" presStyleIdx="0" presStyleCnt="4" custLinFactNeighborX="-2511" custLinFactNeighborY="-7398"/>
      <dgm:spPr/>
      <dgm:t>
        <a:bodyPr/>
        <a:lstStyle/>
        <a:p>
          <a:endParaRPr lang="es-ES"/>
        </a:p>
      </dgm:t>
    </dgm:pt>
    <dgm:pt modelId="{53E90465-F56A-43DD-94D3-C8CCC38ADC3D}" type="pres">
      <dgm:prSet presAssocID="{14B02EE1-710E-4774-B5A3-CA0AE6A023B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DF9CFA-D7F5-4FD6-B9E2-6DDCD4B4A7DF}" type="pres">
      <dgm:prSet presAssocID="{14B02EE1-710E-4774-B5A3-CA0AE6A023BC}" presName="tile2" presStyleLbl="node1" presStyleIdx="1" presStyleCnt="4"/>
      <dgm:spPr/>
      <dgm:t>
        <a:bodyPr/>
        <a:lstStyle/>
        <a:p>
          <a:endParaRPr lang="es-ES"/>
        </a:p>
      </dgm:t>
    </dgm:pt>
    <dgm:pt modelId="{10D31C4C-107B-4578-A1EB-E6E86F694F4A}" type="pres">
      <dgm:prSet presAssocID="{14B02EE1-710E-4774-B5A3-CA0AE6A023B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B3FDE4-1F59-40F8-8EB8-47E918703C7A}" type="pres">
      <dgm:prSet presAssocID="{14B02EE1-710E-4774-B5A3-CA0AE6A023BC}" presName="tile3" presStyleLbl="node1" presStyleIdx="2" presStyleCnt="4"/>
      <dgm:spPr/>
      <dgm:t>
        <a:bodyPr/>
        <a:lstStyle/>
        <a:p>
          <a:endParaRPr lang="es-ES"/>
        </a:p>
      </dgm:t>
    </dgm:pt>
    <dgm:pt modelId="{CD6EEB6D-9330-463E-BDA9-2513E8578CB3}" type="pres">
      <dgm:prSet presAssocID="{14B02EE1-710E-4774-B5A3-CA0AE6A023B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A5CEBA-B60F-4392-A1FB-5E19ECADB33D}" type="pres">
      <dgm:prSet presAssocID="{14B02EE1-710E-4774-B5A3-CA0AE6A023BC}" presName="tile4" presStyleLbl="node1" presStyleIdx="3" presStyleCnt="4"/>
      <dgm:spPr/>
      <dgm:t>
        <a:bodyPr/>
        <a:lstStyle/>
        <a:p>
          <a:endParaRPr lang="es-ES"/>
        </a:p>
      </dgm:t>
    </dgm:pt>
    <dgm:pt modelId="{8F3BA070-9F50-4D6D-8910-012AC46BAA82}" type="pres">
      <dgm:prSet presAssocID="{14B02EE1-710E-4774-B5A3-CA0AE6A023B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77B61F-B197-4334-9BCE-D42D64820643}" type="pres">
      <dgm:prSet presAssocID="{14B02EE1-710E-4774-B5A3-CA0AE6A023BC}" presName="centerTile" presStyleLbl="fgShp" presStyleIdx="0" presStyleCnt="1" custScaleX="140842" custScaleY="134044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AB67F97C-9949-4320-921B-8299DB6DE45E}" type="presOf" srcId="{4D47D5EA-ACEF-4691-989F-2BEFE1FBC7AB}" destId="{53E90465-F56A-43DD-94D3-C8CCC38ADC3D}" srcOrd="1" destOrd="0" presId="urn:microsoft.com/office/officeart/2005/8/layout/matrix1"/>
    <dgm:cxn modelId="{FEE4990E-CA9A-4CC1-9C3D-411CA33757EE}" srcId="{11630FAF-8545-4967-B44E-62DAAC2AD618}" destId="{4D47D5EA-ACEF-4691-989F-2BEFE1FBC7AB}" srcOrd="0" destOrd="0" parTransId="{42E8F22A-D1B7-4200-B6E1-DFA03A1D1307}" sibTransId="{C0EAC0C5-60AB-4597-AD0F-171D7F969852}"/>
    <dgm:cxn modelId="{3C59606D-6B1B-49A1-BDF5-ED238EA3CEB5}" type="presOf" srcId="{4092A922-AC59-476F-94FE-9731C700DCF8}" destId="{D7DF9CFA-D7F5-4FD6-B9E2-6DDCD4B4A7DF}" srcOrd="0" destOrd="0" presId="urn:microsoft.com/office/officeart/2005/8/layout/matrix1"/>
    <dgm:cxn modelId="{FF043B36-9B49-479B-9B7E-8F4506277E6A}" type="presOf" srcId="{4D47D5EA-ACEF-4691-989F-2BEFE1FBC7AB}" destId="{1D4840BC-4D3B-429C-9EE3-92178F81846A}" srcOrd="0" destOrd="0" presId="urn:microsoft.com/office/officeart/2005/8/layout/matrix1"/>
    <dgm:cxn modelId="{A08703D0-6E3B-4819-85AE-84218D046671}" srcId="{11630FAF-8545-4967-B44E-62DAAC2AD618}" destId="{4092A922-AC59-476F-94FE-9731C700DCF8}" srcOrd="1" destOrd="0" parTransId="{0A64D651-DF04-4B65-B250-4B8DA44CADEC}" sibTransId="{D8B4D681-461B-4E7D-905C-FC7253D5573A}"/>
    <dgm:cxn modelId="{E1EDACE6-A729-4E9B-9A3A-30B41C714204}" srcId="{11630FAF-8545-4967-B44E-62DAAC2AD618}" destId="{8AE0BE96-EDA6-44A3-8905-2753D4BAA6CF}" srcOrd="3" destOrd="0" parTransId="{F6B8EDB2-2B30-4D58-A275-CADC6FA804FA}" sibTransId="{7A91E0FD-501A-442B-8EBF-D8B94B93361E}"/>
    <dgm:cxn modelId="{A37FB771-DEBA-4E1C-8B10-756FF5A6589D}" type="presOf" srcId="{FC599F4A-6BDF-4398-84B3-A7AE66880A7B}" destId="{CD6EEB6D-9330-463E-BDA9-2513E8578CB3}" srcOrd="1" destOrd="0" presId="urn:microsoft.com/office/officeart/2005/8/layout/matrix1"/>
    <dgm:cxn modelId="{E7498556-713D-47B1-B93F-CCC007E479A3}" type="presOf" srcId="{14B02EE1-710E-4774-B5A3-CA0AE6A023BC}" destId="{32456DC0-8977-4722-BE59-22E1052B59BD}" srcOrd="0" destOrd="0" presId="urn:microsoft.com/office/officeart/2005/8/layout/matrix1"/>
    <dgm:cxn modelId="{BCFB31C4-DB3A-428C-B102-F2DEC23FDAC2}" type="presOf" srcId="{4092A922-AC59-476F-94FE-9731C700DCF8}" destId="{10D31C4C-107B-4578-A1EB-E6E86F694F4A}" srcOrd="1" destOrd="0" presId="urn:microsoft.com/office/officeart/2005/8/layout/matrix1"/>
    <dgm:cxn modelId="{16776799-3FB7-4062-9F03-1AEAD06A0C2F}" type="presOf" srcId="{11630FAF-8545-4967-B44E-62DAAC2AD618}" destId="{2377B61F-B197-4334-9BCE-D42D64820643}" srcOrd="0" destOrd="0" presId="urn:microsoft.com/office/officeart/2005/8/layout/matrix1"/>
    <dgm:cxn modelId="{883226DF-A687-49FB-82FC-7EFBB348B718}" srcId="{14B02EE1-710E-4774-B5A3-CA0AE6A023BC}" destId="{11630FAF-8545-4967-B44E-62DAAC2AD618}" srcOrd="0" destOrd="0" parTransId="{3CD58F6D-0221-42DA-9CA2-27B17EFBD08D}" sibTransId="{4B53CCDA-22CF-45CF-882E-F77A3096FACF}"/>
    <dgm:cxn modelId="{3B3B6F3D-9616-4535-8ADE-FC6908292A53}" type="presOf" srcId="{8AE0BE96-EDA6-44A3-8905-2753D4BAA6CF}" destId="{66A5CEBA-B60F-4392-A1FB-5E19ECADB33D}" srcOrd="0" destOrd="0" presId="urn:microsoft.com/office/officeart/2005/8/layout/matrix1"/>
    <dgm:cxn modelId="{4C58CFBD-8053-4BEB-A1CF-3906CEBEE695}" srcId="{11630FAF-8545-4967-B44E-62DAAC2AD618}" destId="{FC599F4A-6BDF-4398-84B3-A7AE66880A7B}" srcOrd="2" destOrd="0" parTransId="{D0FBCACF-9AF9-4A81-BAA8-67E1A358F133}" sibTransId="{FDAE1947-64CF-42C0-88E7-DA0906BB8C36}"/>
    <dgm:cxn modelId="{7B7D4A9A-D4CC-465B-A510-DBE9774A0EC7}" type="presOf" srcId="{8AE0BE96-EDA6-44A3-8905-2753D4BAA6CF}" destId="{8F3BA070-9F50-4D6D-8910-012AC46BAA82}" srcOrd="1" destOrd="0" presId="urn:microsoft.com/office/officeart/2005/8/layout/matrix1"/>
    <dgm:cxn modelId="{3974EC9F-B1B9-4E25-B15C-0D32C58F1B4C}" type="presOf" srcId="{FC599F4A-6BDF-4398-84B3-A7AE66880A7B}" destId="{DCB3FDE4-1F59-40F8-8EB8-47E918703C7A}" srcOrd="0" destOrd="0" presId="urn:microsoft.com/office/officeart/2005/8/layout/matrix1"/>
    <dgm:cxn modelId="{F9CA5B9E-DBF8-4D27-A115-9FFF2B39D6C4}" type="presParOf" srcId="{32456DC0-8977-4722-BE59-22E1052B59BD}" destId="{238D035D-09E3-40C5-AFBD-E43F78023A2F}" srcOrd="0" destOrd="0" presId="urn:microsoft.com/office/officeart/2005/8/layout/matrix1"/>
    <dgm:cxn modelId="{B3BF12DE-7922-4D8E-96AD-15B1A06A2898}" type="presParOf" srcId="{238D035D-09E3-40C5-AFBD-E43F78023A2F}" destId="{1D4840BC-4D3B-429C-9EE3-92178F81846A}" srcOrd="0" destOrd="0" presId="urn:microsoft.com/office/officeart/2005/8/layout/matrix1"/>
    <dgm:cxn modelId="{4F6BC0F8-BBF0-4761-BCDD-DDB054041B11}" type="presParOf" srcId="{238D035D-09E3-40C5-AFBD-E43F78023A2F}" destId="{53E90465-F56A-43DD-94D3-C8CCC38ADC3D}" srcOrd="1" destOrd="0" presId="urn:microsoft.com/office/officeart/2005/8/layout/matrix1"/>
    <dgm:cxn modelId="{BD800359-4769-4213-BF80-2467599B2A4C}" type="presParOf" srcId="{238D035D-09E3-40C5-AFBD-E43F78023A2F}" destId="{D7DF9CFA-D7F5-4FD6-B9E2-6DDCD4B4A7DF}" srcOrd="2" destOrd="0" presId="urn:microsoft.com/office/officeart/2005/8/layout/matrix1"/>
    <dgm:cxn modelId="{0FC214CE-6E2F-46B5-9ADD-CADDE8B4B97C}" type="presParOf" srcId="{238D035D-09E3-40C5-AFBD-E43F78023A2F}" destId="{10D31C4C-107B-4578-A1EB-E6E86F694F4A}" srcOrd="3" destOrd="0" presId="urn:microsoft.com/office/officeart/2005/8/layout/matrix1"/>
    <dgm:cxn modelId="{B11AA7E8-6529-439E-A15E-3BB3F42F2478}" type="presParOf" srcId="{238D035D-09E3-40C5-AFBD-E43F78023A2F}" destId="{DCB3FDE4-1F59-40F8-8EB8-47E918703C7A}" srcOrd="4" destOrd="0" presId="urn:microsoft.com/office/officeart/2005/8/layout/matrix1"/>
    <dgm:cxn modelId="{D1678C79-DB73-4B93-9022-B8E7348D63D5}" type="presParOf" srcId="{238D035D-09E3-40C5-AFBD-E43F78023A2F}" destId="{CD6EEB6D-9330-463E-BDA9-2513E8578CB3}" srcOrd="5" destOrd="0" presId="urn:microsoft.com/office/officeart/2005/8/layout/matrix1"/>
    <dgm:cxn modelId="{5F74B366-F5E1-4D7A-A40F-F78D278C2109}" type="presParOf" srcId="{238D035D-09E3-40C5-AFBD-E43F78023A2F}" destId="{66A5CEBA-B60F-4392-A1FB-5E19ECADB33D}" srcOrd="6" destOrd="0" presId="urn:microsoft.com/office/officeart/2005/8/layout/matrix1"/>
    <dgm:cxn modelId="{D85354AF-2D72-4D40-BF09-E885E5CB717F}" type="presParOf" srcId="{238D035D-09E3-40C5-AFBD-E43F78023A2F}" destId="{8F3BA070-9F50-4D6D-8910-012AC46BAA82}" srcOrd="7" destOrd="0" presId="urn:microsoft.com/office/officeart/2005/8/layout/matrix1"/>
    <dgm:cxn modelId="{B9BB29BD-B2D0-41D8-A7FF-C2D69B8E5C85}" type="presParOf" srcId="{32456DC0-8977-4722-BE59-22E1052B59BD}" destId="{2377B61F-B197-4334-9BCE-D42D6482064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840BC-4D3B-429C-9EE3-92178F81846A}">
      <dsp:nvSpPr>
        <dsp:cNvPr id="0" name=""/>
        <dsp:cNvSpPr/>
      </dsp:nvSpPr>
      <dsp:spPr>
        <a:xfrm rot="16200000">
          <a:off x="598009" y="-598009"/>
          <a:ext cx="1671960" cy="2867980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Sexo</a:t>
          </a:r>
          <a:endParaRPr lang="es-ES" sz="32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5400000">
        <a:off x="-1" y="1"/>
        <a:ext cx="2867980" cy="1253970"/>
      </dsp:txXfrm>
    </dsp:sp>
    <dsp:sp modelId="{D7DF9CFA-D7F5-4FD6-B9E2-6DDCD4B4A7DF}">
      <dsp:nvSpPr>
        <dsp:cNvPr id="0" name=""/>
        <dsp:cNvSpPr/>
      </dsp:nvSpPr>
      <dsp:spPr>
        <a:xfrm>
          <a:off x="2867980" y="0"/>
          <a:ext cx="2867980" cy="1671960"/>
        </a:xfrm>
        <a:prstGeom prst="round1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Edad</a:t>
          </a:r>
          <a:endParaRPr lang="es-ES" sz="32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867980" y="0"/>
        <a:ext cx="2867980" cy="1253970"/>
      </dsp:txXfrm>
    </dsp:sp>
    <dsp:sp modelId="{DCB3FDE4-1F59-40F8-8EB8-47E918703C7A}">
      <dsp:nvSpPr>
        <dsp:cNvPr id="0" name=""/>
        <dsp:cNvSpPr/>
      </dsp:nvSpPr>
      <dsp:spPr>
        <a:xfrm rot="10800000">
          <a:off x="0" y="1671960"/>
          <a:ext cx="2867980" cy="1671960"/>
        </a:xfrm>
        <a:prstGeom prst="round1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Etapa/Curso/Grupo</a:t>
          </a:r>
          <a:endParaRPr lang="es-ES" sz="20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10800000">
        <a:off x="0" y="2089950"/>
        <a:ext cx="2867980" cy="1253970"/>
      </dsp:txXfrm>
    </dsp:sp>
    <dsp:sp modelId="{66A5CEBA-B60F-4392-A1FB-5E19ECADB33D}">
      <dsp:nvSpPr>
        <dsp:cNvPr id="0" name=""/>
        <dsp:cNvSpPr/>
      </dsp:nvSpPr>
      <dsp:spPr>
        <a:xfrm rot="5400000">
          <a:off x="3465989" y="1073950"/>
          <a:ext cx="1671960" cy="2867980"/>
        </a:xfrm>
        <a:prstGeom prst="round1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NEAE</a:t>
          </a:r>
          <a:endParaRPr lang="es-ES" sz="28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2867980" y="2089950"/>
        <a:ext cx="2867980" cy="1253970"/>
      </dsp:txXfrm>
    </dsp:sp>
    <dsp:sp modelId="{2377B61F-B197-4334-9BCE-D42D64820643}">
      <dsp:nvSpPr>
        <dsp:cNvPr id="0" name=""/>
        <dsp:cNvSpPr/>
      </dsp:nvSpPr>
      <dsp:spPr>
        <a:xfrm>
          <a:off x="1656183" y="1111669"/>
          <a:ext cx="2423592" cy="1120581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Prevalencia General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Acoso/ciberacoso</a:t>
          </a:r>
          <a:endParaRPr lang="es-ES" sz="16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710885" y="1166371"/>
        <a:ext cx="2314188" cy="1011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C2C92-AC8B-4B47-B307-1E8F0FB4A3A2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000BD-A1C2-4E1C-A288-F5751F5016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8517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"/>
          <p:cNvSpPr/>
          <p:nvPr userDrawn="1"/>
        </p:nvSpPr>
        <p:spPr>
          <a:xfrm>
            <a:off x="5796136" y="0"/>
            <a:ext cx="3347864" cy="1226546"/>
          </a:xfrm>
          <a:prstGeom prst="rect">
            <a:avLst/>
          </a:prstGeom>
          <a:solidFill>
            <a:srgbClr val="00B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71" y="178915"/>
            <a:ext cx="3792371" cy="776824"/>
          </a:xfrm>
          <a:prstGeom prst="rect">
            <a:avLst/>
          </a:prstGeom>
        </p:spPr>
      </p:pic>
      <p:pic>
        <p:nvPicPr>
          <p:cNvPr id="1026" name="Picture 2" descr="https://yt3.ggpht.com/-JJlqArVaES8/AAAAAAAAAAI/AAAAAAAAAAA/twTW4boj17k/s900-c-k-no-mo-rj-c0xffffff/photo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28" b="16097"/>
          <a:stretch/>
        </p:blipFill>
        <p:spPr bwMode="auto">
          <a:xfrm>
            <a:off x="4052472" y="109802"/>
            <a:ext cx="1593669" cy="111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5921896" y="199839"/>
            <a:ext cx="3096344" cy="102670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 smtClean="0"/>
              <a:t>PROYECTO CIBERASTUR</a:t>
            </a:r>
          </a:p>
          <a:p>
            <a:pPr lvl="0"/>
            <a:r>
              <a:rPr lang="es-ES" dirty="0" smtClean="0"/>
              <a:t>PRINCIPADO DE ASTURIAS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55CFC-5F4C-461A-BDE4-94E678654DF4}" type="datetimeFigureOut">
              <a:rPr lang="es-ES" smtClean="0"/>
              <a:t>28/03/2017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4E5C6-D931-41AB-A362-0036981A37E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logo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88840"/>
            <a:ext cx="4268546" cy="33579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988841"/>
            <a:ext cx="4896543" cy="214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005064"/>
            <a:ext cx="5076056" cy="2672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DEVOLUCIÓN DE RESULTADOS</a:t>
            </a:r>
            <a:endParaRPr lang="es-E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type="body" sz="quarter" idx="11"/>
          </p:nvPr>
        </p:nvSpPr>
        <p:spPr>
          <a:xfrm>
            <a:off x="755576" y="1916832"/>
            <a:ext cx="5397648" cy="10267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8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4000" dirty="0" smtClean="0">
                <a:solidFill>
                  <a:schemeClr val="tx1"/>
                </a:solidFill>
              </a:rPr>
              <a:t>Propuesta de acompañamiento </a:t>
            </a:r>
            <a:r>
              <a:rPr lang="es-ES" sz="4000" b="0" dirty="0" smtClean="0">
                <a:solidFill>
                  <a:schemeClr val="tx1"/>
                </a:solidFill>
              </a:rPr>
              <a:t>a los planes de mejora que se definan en cada uno de los centros</a:t>
            </a:r>
            <a:endParaRPr lang="es-ES" sz="4000" b="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¿Y DESPUÉS QUÉ?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818" y="2060848"/>
            <a:ext cx="27927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93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3568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Analizar la prevalencia del problema del acoso tradicional (</a:t>
            </a:r>
            <a:r>
              <a:rPr lang="es-ES" sz="24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bullying</a:t>
            </a:r>
            <a:r>
              <a:rPr lang="es-E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) y el acoso escolar a través de las nuevas tecnologías (ciberacoso</a:t>
            </a: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en el alumnado de ESO, Bachillerato y TVA del Principado de Asturias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611560" y="41490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Conocer los posibles usos problemáticos de Internet en el alumnado de ESO</a:t>
            </a:r>
            <a:r>
              <a:rPr 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, Bachillerato y TVA del </a:t>
            </a: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Principado de Asturias</a:t>
            </a:r>
            <a:endParaRPr kumimoji="0" lang="es-E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683568" y="508518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Conocer la calidad de vida relacionada con la salud en el alumnado de </a:t>
            </a:r>
            <a:r>
              <a:rPr 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ESO, Bachillerato y TVA del </a:t>
            </a: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Principado de Asturias</a:t>
            </a:r>
            <a:endParaRPr kumimoji="0" lang="es-E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-2232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OBJETIVO GENERAL DEL PROYECTO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-2232" y="3717492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OBJETIVO ESPECÍFICO</a:t>
            </a:r>
            <a:endParaRPr lang="es-E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595439"/>
              </p:ext>
            </p:extLst>
          </p:nvPr>
        </p:nvGraphicFramePr>
        <p:xfrm>
          <a:off x="755576" y="1988840"/>
          <a:ext cx="7344816" cy="446449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344816"/>
              </a:tblGrid>
              <a:tr h="1042887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Variables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sociodemográficas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 NIE, sexo,</a:t>
                      </a:r>
                      <a:r>
                        <a:rPr lang="es-ES" sz="16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edad, curso, grupo, centro, propiedad del smartphone, uso semanal/fin de semana, etc.</a:t>
                      </a:r>
                      <a:endParaRPr lang="es-ES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solidFill>
                      <a:srgbClr val="00B285"/>
                    </a:solidFill>
                  </a:tcPr>
                </a:tc>
              </a:tr>
              <a:tr h="855402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s-ES" sz="16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ACOSO TRADICIONAL- 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Versión española del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European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Bullying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Intervention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Project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Questionnaire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(Ortega, Del Rey y Casas, 2016).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554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CIBERACOSO-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Cuestionario de Ciberacoso de Calvete,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Orue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Estevez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Villardón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y Padilla, 2009; Calvete,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Orue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Estevez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es-ES" sz="16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Villardón</a:t>
                      </a:r>
                      <a:r>
                        <a:rPr lang="es-ES" sz="16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y Padilla, 2010).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554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Uso problemático y generalizado de Internet</a:t>
                      </a:r>
                      <a:r>
                        <a:rPr lang="es-ES" sz="1600" b="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  <a:r>
                        <a:rPr lang="es-ES" sz="1600" b="0" kern="1200" baseline="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b="0" i="1" kern="1200" baseline="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lang="es-ES" sz="16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ersión española del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i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Revised</a:t>
                      </a:r>
                      <a:r>
                        <a:rPr lang="es-ES" sz="16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i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Generalized</a:t>
                      </a:r>
                      <a:r>
                        <a:rPr lang="es-ES" sz="16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and </a:t>
                      </a:r>
                      <a:r>
                        <a:rPr lang="es-ES" sz="1600" i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Problematic</a:t>
                      </a:r>
                      <a:r>
                        <a:rPr lang="es-ES" sz="16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Internet Use Scale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-GPIUS-2) de Gámez-Guadix, </a:t>
                      </a:r>
                      <a:r>
                        <a:rPr lang="es-ES" sz="16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Orue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y Calvete (2013).</a:t>
                      </a:r>
                      <a:endParaRPr lang="es-ES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55402">
                <a:tc>
                  <a:txBody>
                    <a:bodyPr/>
                    <a:lstStyle/>
                    <a:p>
                      <a:r>
                        <a:rPr lang="es-ES" sz="16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Calidad de Vida Relacionada con la Salud- </a:t>
                      </a:r>
                      <a:r>
                        <a:rPr lang="es-ES" sz="1600" b="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</a:t>
                      </a:r>
                      <a:r>
                        <a:rPr lang="es-ES" sz="16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ersión española del Cuestionario 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KIDSCREEN-27 (KIDSCREEN </a:t>
                      </a:r>
                      <a:r>
                        <a:rPr lang="es-ES" sz="16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Group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s-ES" sz="16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Europe</a:t>
                      </a:r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2006). </a:t>
                      </a:r>
                      <a:endParaRPr lang="es-ES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HERRAMIENTAS DE EVALUACIÓN</a:t>
            </a:r>
            <a:endParaRPr lang="es-E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1619672" y="2060848"/>
            <a:ext cx="60572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800" b="1" dirty="0"/>
              <a:t>https://goo.gl/wYYzDR</a:t>
            </a:r>
          </a:p>
        </p:txBody>
      </p:sp>
      <p:pic>
        <p:nvPicPr>
          <p:cNvPr id="11" name="10 Imagen" descr="TrustThisProduct_QRCod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3645024"/>
            <a:ext cx="2181062" cy="218106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HERRAMIENTAS DE EVALUACIÓN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3106055"/>
            <a:ext cx="4342259" cy="325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"/>
          <a:stretch/>
        </p:blipFill>
        <p:spPr>
          <a:xfrm>
            <a:off x="1008273" y="1844824"/>
            <a:ext cx="7104230" cy="48801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3 Rectángulo"/>
          <p:cNvSpPr/>
          <p:nvPr/>
        </p:nvSpPr>
        <p:spPr>
          <a:xfrm>
            <a:off x="3190366" y="1372126"/>
            <a:ext cx="2740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ACCESO AL CUESTIONARIO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85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8" y="1853918"/>
            <a:ext cx="9033544" cy="46945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1555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688032" y="1972249"/>
            <a:ext cx="79208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100% del alumnado en las etapas y centros participantes.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Etapas: ESO, Bachillerato y TVA.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Centros sostenidos con fondos públicos (IES, CP, COL, CPEB, CEE, CRA).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3933056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PLAZOS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688032" y="4581128"/>
            <a:ext cx="77724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28/03/2017. Presentación.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Envío de protocolo para centros.</a:t>
            </a:r>
          </a:p>
          <a:p>
            <a:pPr algn="just"/>
            <a:endParaRPr lang="es-E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Aplicación: 17 de abril a 5 de mayo</a:t>
            </a:r>
            <a:endParaRPr lang="es-E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563888" y="1340768"/>
            <a:ext cx="1815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PARTICIPANTES</a:t>
            </a:r>
          </a:p>
        </p:txBody>
      </p:sp>
    </p:spTree>
    <p:extLst>
      <p:ext uri="{BB962C8B-B14F-4D97-AF65-F5344CB8AC3E}">
        <p14:creationId xmlns:p14="http://schemas.microsoft.com/office/powerpoint/2010/main" val="142845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799425" y="1340768"/>
            <a:ext cx="36877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PROTOCOLO PARA CENTROS</a:t>
            </a:r>
            <a:endParaRPr lang="es-ES" sz="2000" dirty="0"/>
          </a:p>
          <a:p>
            <a:pPr algn="ctr"/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82877" y="1988840"/>
            <a:ext cx="7920880" cy="4464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Autonomía.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Orientaciones organizativas generales. (Tutorías, tasas de participación, tiempos, NIE, clave de acceso a plataforma…)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Asegurar soporte informático.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Accesibilidad a la participación.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Datos de contacto con personal investigador.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Anexo: carta a familias.</a:t>
            </a:r>
          </a:p>
          <a:p>
            <a:pPr marL="342900" indent="-342900" algn="just">
              <a:buFontTx/>
              <a:buChar char="-"/>
            </a:pP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8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1916832"/>
            <a:ext cx="7772400" cy="1470025"/>
          </a:xfrm>
        </p:spPr>
        <p:txBody>
          <a:bodyPr>
            <a:normAutofit/>
          </a:bodyPr>
          <a:lstStyle/>
          <a:p>
            <a:r>
              <a:rPr lang="es-E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Informe particular de centro</a:t>
            </a:r>
            <a:br>
              <a:rPr lang="es-ES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s-E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96143240"/>
              </p:ext>
            </p:extLst>
          </p:nvPr>
        </p:nvGraphicFramePr>
        <p:xfrm>
          <a:off x="2771800" y="2885676"/>
          <a:ext cx="5735960" cy="334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5865192" y="26064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PROYECTO CIBERASTUR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PRINCIPADO DE ASTURIAS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1340768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DEVOLUCIÓN DE RESULTADOS</a:t>
            </a:r>
            <a:endParaRPr lang="es-ES" sz="2000" b="1" dirty="0">
              <a:solidFill>
                <a:schemeClr val="bg1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1007914" y="2885676"/>
            <a:ext cx="1656184" cy="3630051"/>
            <a:chOff x="918758" y="3861048"/>
            <a:chExt cx="1204970" cy="2837963"/>
          </a:xfrm>
        </p:grpSpPr>
        <p:pic>
          <p:nvPicPr>
            <p:cNvPr id="13" name="12 Imagen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768" t="22747" r="37019" b="17126"/>
            <a:stretch/>
          </p:blipFill>
          <p:spPr>
            <a:xfrm>
              <a:off x="971600" y="3942940"/>
              <a:ext cx="1152128" cy="2756071"/>
            </a:xfrm>
            <a:prstGeom prst="rect">
              <a:avLst/>
            </a:prstGeom>
          </p:spPr>
        </p:pic>
        <p:pic>
          <p:nvPicPr>
            <p:cNvPr id="8" name="7 Imagen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758" y="3861048"/>
              <a:ext cx="1164207" cy="18196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547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418</Words>
  <Application>Microsoft Office PowerPoint</Application>
  <PresentationFormat>Presentación en pantalla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logo</vt:lpstr>
      <vt:lpstr>Analizar la prevalencia del problema del acoso tradicional (bullying) y el acoso escolar a través de las nuevas tecnologías (ciberacoso) en el alumnado de ESO, Bachillerato y TVA del Principado de Asturias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Informe particular de centro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Joaquín Manuel González Cabrera</dc:creator>
  <cp:lastModifiedBy>DGTIC</cp:lastModifiedBy>
  <cp:revision>19</cp:revision>
  <dcterms:created xsi:type="dcterms:W3CDTF">2017-03-22T15:31:28Z</dcterms:created>
  <dcterms:modified xsi:type="dcterms:W3CDTF">2017-03-28T06:00:29Z</dcterms:modified>
</cp:coreProperties>
</file>